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9" r:id="rId1"/>
  </p:sldMasterIdLst>
  <p:notesMasterIdLst>
    <p:notesMasterId r:id="rId14"/>
  </p:notesMasterIdLst>
  <p:sldIdLst>
    <p:sldId id="256" r:id="rId2"/>
    <p:sldId id="257" r:id="rId3"/>
    <p:sldId id="280" r:id="rId4"/>
    <p:sldId id="282" r:id="rId5"/>
    <p:sldId id="283" r:id="rId6"/>
    <p:sldId id="284" r:id="rId7"/>
    <p:sldId id="286" r:id="rId8"/>
    <p:sldId id="287" r:id="rId9"/>
    <p:sldId id="285" r:id="rId10"/>
    <p:sldId id="288" r:id="rId11"/>
    <p:sldId id="260" r:id="rId12"/>
    <p:sldId id="279" r:id="rId13"/>
  </p:sldIdLst>
  <p:sldSz cx="12192000" cy="6858000"/>
  <p:notesSz cx="6858000" cy="9144000"/>
  <p:embeddedFontLst>
    <p:embeddedFont>
      <p:font typeface="Yu Gothic UI" panose="020B0500000000000000" pitchFamily="34" charset="-128"/>
      <p:regular r:id="rId15"/>
      <p:bold r:id="rId16"/>
    </p:embeddedFont>
    <p:embeddedFont>
      <p:font typeface="Khmer UI" panose="020B0604020202020204" charset="0"/>
      <p:regular r:id="rId17"/>
    </p:embeddedFont>
    <p:embeddedFont>
      <p:font typeface="Yu Gothic Light" panose="020B0300000000000000" pitchFamily="34" charset="-128"/>
      <p:regular r:id="rId18"/>
    </p:embeddedFont>
    <p:embeddedFont>
      <p:font typeface="Cambria Math" panose="02040503050406030204" pitchFamily="18" charset="0"/>
      <p:regular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Browallia New" panose="020B0604020202020204" charset="-34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56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7B2F3-07C5-4AE3-8F0B-5FB41C2353BB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6437A-0215-48DA-A78C-6B26B761243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41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6437A-0215-48DA-A78C-6B26B761243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062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1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06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654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o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pt-PT" dirty="0"/>
          </a:p>
        </p:txBody>
      </p:sp>
      <p:sp>
        <p:nvSpPr>
          <p:cNvPr id="15" name="Marcador de Posição da Imagem 14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8346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2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75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05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78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38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50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15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0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B6C3-D5CD-4108-BE0B-4B4236FF848F}" type="datetimeFigureOut">
              <a:rPr lang="en-GB" smtClean="0"/>
              <a:t>25/10/2017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0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6041" y="1972728"/>
            <a:ext cx="7221582" cy="2560320"/>
          </a:xfrm>
        </p:spPr>
        <p:txBody>
          <a:bodyPr>
            <a:normAutofit/>
          </a:bodyPr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solidFill>
                  <a:srgbClr val="00206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Khmer UI" panose="020B0502040204020203" pitchFamily="34" charset="0"/>
              </a:rPr>
              <a:t>Renesas MCU Car Rally 2018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PT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PT" sz="4000" b="0" i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39454" y="3879641"/>
            <a:ext cx="5120640" cy="160020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>
                <a:latin typeface="+mj-lt"/>
              </a:rPr>
              <a:t>Weekly Report</a:t>
            </a:r>
            <a:endParaRPr lang="en-US" sz="2400" b="0" i="0" dirty="0">
              <a:latin typeface="+mj-l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9454" y="5301188"/>
            <a:ext cx="5259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Students: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13013521</a:t>
            </a: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Thomas Brown </a:t>
            </a: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– 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MEng Electrical and Electronic Engineering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15021106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Kayin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Templar–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</a:t>
            </a:r>
            <a:r>
              <a:rPr lang="en-GB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MEng 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Electrical and Electronic Engineering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14031329 Miguel Santos –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MEng Computer Systems Engineering</a:t>
            </a:r>
          </a:p>
          <a:p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algn="ctr"/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Lecturer: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Prof Gouping Liu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01776" y="195392"/>
            <a:ext cx="464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Faculty of Computing, Engineering and Science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529438" y="436951"/>
            <a:ext cx="464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University of South Wales – 2017/18</a:t>
            </a:r>
          </a:p>
          <a:p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852459" y="904656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</a:t>
            </a:r>
          </a:p>
          <a:p>
            <a:endParaRPr lang="en-GB" dirty="0"/>
          </a:p>
        </p:txBody>
      </p:sp>
      <p:sp>
        <p:nvSpPr>
          <p:cNvPr id="30" name="Retângulo 29"/>
          <p:cNvSpPr/>
          <p:nvPr/>
        </p:nvSpPr>
        <p:spPr>
          <a:xfrm rot="20571027">
            <a:off x="7161720" y="-112802"/>
            <a:ext cx="58493" cy="46051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tângulo 30"/>
          <p:cNvSpPr/>
          <p:nvPr/>
        </p:nvSpPr>
        <p:spPr>
          <a:xfrm rot="1276591">
            <a:off x="7331677" y="4259756"/>
            <a:ext cx="70019" cy="27056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uni_usw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0" y="0"/>
            <a:ext cx="1511300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Marcador de Posição da Imagem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390" r="10630" b="390"/>
          <a:stretch/>
        </p:blipFill>
        <p:spPr>
          <a:xfrm>
            <a:off x="6539958" y="0"/>
            <a:ext cx="6120000" cy="6858000"/>
          </a:xfrm>
        </p:spPr>
      </p:pic>
    </p:spTree>
    <p:extLst>
      <p:ext uri="{BB962C8B-B14F-4D97-AF65-F5344CB8AC3E}">
        <p14:creationId xmlns:p14="http://schemas.microsoft.com/office/powerpoint/2010/main" val="341098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10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>
          <a:xfrm>
            <a:off x="838200" y="1825625"/>
            <a:ext cx="562535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Regarding wireless communication manager…</a:t>
            </a:r>
          </a:p>
          <a:p>
            <a:pPr lvl="2"/>
            <a:r>
              <a:rPr lang="en-GB" sz="14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The first thing this protocol needs is synchronisation and a session to be established between the two hosts (PC&lt;-&gt;Car / Android&lt;-&gt;Car)</a:t>
            </a:r>
          </a:p>
          <a:p>
            <a:pPr lvl="2"/>
            <a:endParaRPr lang="en-GB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2"/>
            <a:r>
              <a:rPr lang="en-GB" sz="14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We can see how easy this can be done with the structure below</a:t>
            </a:r>
          </a:p>
          <a:p>
            <a:pPr lvl="2"/>
            <a:endParaRPr lang="en-GB" sz="1400" dirty="0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2"/>
            <a:endParaRPr lang="en-GB" sz="1400" dirty="0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6" y="3530975"/>
            <a:ext cx="7034912" cy="256143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838" y="2058682"/>
            <a:ext cx="4744847" cy="36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Next week…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11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arcador de Posição de Conteúdo 13"/>
          <p:cNvSpPr>
            <a:spLocks noGrp="1"/>
          </p:cNvSpPr>
          <p:nvPr>
            <p:ph idx="1"/>
          </p:nvPr>
        </p:nvSpPr>
        <p:spPr>
          <a:xfrm>
            <a:off x="838200" y="1390650"/>
            <a:ext cx="11100262" cy="4351337"/>
          </a:xfrm>
        </p:spPr>
        <p:txBody>
          <a:bodyPr>
            <a:normAutofit/>
          </a:bodyPr>
          <a:lstStyle/>
          <a:p>
            <a:pPr lvl="1"/>
            <a:r>
              <a:rPr lang="en-GB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This coming week will be dedicated to:</a:t>
            </a: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Assembling and soldering the car</a:t>
            </a: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Discovering the best battery using the treadmill</a:t>
            </a: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Completing/improving the theory for the PID </a:t>
            </a:r>
            <a:r>
              <a:rPr lang="en-GB" sz="1600" b="1" dirty="0" smtClean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controller</a:t>
            </a:r>
            <a:endParaRPr lang="en-GB" sz="1600" b="1" dirty="0" smtClean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Completing the wireless communication manager</a:t>
            </a: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Finishing up the Windows application</a:t>
            </a: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Implementing drivers for the optical sensors</a:t>
            </a: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Beginning the implementation of the PID controller in software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93571" y="2346901"/>
            <a:ext cx="9144000" cy="2387600"/>
          </a:xfrm>
        </p:spPr>
        <p:txBody>
          <a:bodyPr>
            <a:normAutofit/>
          </a:bodyPr>
          <a:lstStyle/>
          <a:p>
            <a:r>
              <a:rPr lang="en-GB" sz="115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Questions</a:t>
            </a:r>
            <a:r>
              <a:rPr lang="pt-PT" sz="115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163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507526"/>
            <a:ext cx="12192000" cy="36131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Browallia New" panose="020B0604020202020204" pitchFamily="34" charset="-34"/>
              </a:rPr>
              <a:t>Week 6 </a:t>
            </a:r>
            <a:r>
              <a:rPr lang="en-GB" sz="40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Browallia New" panose="020B0604020202020204" pitchFamily="34" charset="-34"/>
              </a:rPr>
              <a:t>– 25 </a:t>
            </a:r>
            <a:r>
              <a:rPr lang="en-GB" sz="40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Browallia New" panose="020B0604020202020204" pitchFamily="34" charset="-34"/>
              </a:rPr>
              <a:t>October 2017</a:t>
            </a:r>
            <a:endParaRPr lang="en-GB" sz="4000" dirty="0">
              <a:latin typeface="Yu Gothic UI" panose="020B0500000000000000" pitchFamily="34" charset="-128"/>
              <a:ea typeface="Yu Gothic UI" panose="020B0500000000000000" pitchFamily="34" charset="-128"/>
              <a:cs typeface="Browallia New" panose="020B0604020202020204" pitchFamily="34" charset="-34"/>
            </a:endParaRPr>
          </a:p>
        </p:txBody>
      </p:sp>
      <p:sp>
        <p:nvSpPr>
          <p:cNvPr id="10" name="Marcador de Posição de Conteúdo 9"/>
          <p:cNvSpPr>
            <a:spLocks noGrp="1"/>
          </p:cNvSpPr>
          <p:nvPr>
            <p:ph idx="1"/>
          </p:nvPr>
        </p:nvSpPr>
        <p:spPr>
          <a:xfrm>
            <a:off x="838201" y="1825625"/>
            <a:ext cx="1117369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</a:t>
            </a:r>
            <a:r>
              <a:rPr lang="en-GB" sz="24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week’s developments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Next week…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800" dirty="0">
              <a:solidFill>
                <a:schemeClr val="bg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Helvetica" panose="020B0604020202020204" pitchFamily="34" charset="0"/>
            </a:endParaRP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>
          <a:xfrm>
            <a:off x="8617527" y="6492875"/>
            <a:ext cx="2743200" cy="365125"/>
          </a:xfrm>
        </p:spPr>
        <p:txBody>
          <a:bodyPr/>
          <a:lstStyle/>
          <a:p>
            <a:fld id="{4BFB379D-E116-4917-8EE6-11EB63CDF226}" type="slidenum">
              <a:rPr lang="en-GB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fld>
            <a:endParaRPr lang="en-GB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507526"/>
            <a:ext cx="3416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51" y="1705339"/>
            <a:ext cx="3038475" cy="37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3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This week, we worked on: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The DC motor control using PWM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Servo control also using PWM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Graphical application on Microsoft Windows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Wireless communication manager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4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Marcador de Posição de Conteúdo 8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31794" cy="4351338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v"/>
                </a:pPr>
                <a:r>
                  <a:rPr lang="en-GB" sz="1800" dirty="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Regarding the DC motor driver…</a:t>
                </a:r>
              </a:p>
              <a:p>
                <a:pPr lvl="1"/>
                <a:r>
                  <a:rPr lang="en-GB" sz="1800" dirty="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It is simply controlled using the MCU’s PWM registers</a:t>
                </a:r>
              </a:p>
              <a:p>
                <a:pPr lvl="1"/>
                <a:endParaRPr lang="en-GB" sz="1800" dirty="0" smtClean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lvl="1"/>
                <a:r>
                  <a:rPr lang="en-GB" sz="1800" dirty="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Specifically, the </a:t>
                </a:r>
                <a:r>
                  <a:rPr lang="en-GB" sz="1800" b="1" dirty="0" smtClean="0">
                    <a:solidFill>
                      <a:schemeClr val="accent5">
                        <a:lumMod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PORT7</a:t>
                </a:r>
                <a:r>
                  <a:rPr lang="en-GB" sz="1800" dirty="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pin </a:t>
                </a:r>
                <a:r>
                  <a:rPr lang="en-GB" sz="1800" b="1" dirty="0" smtClean="0">
                    <a:solidFill>
                      <a:schemeClr val="accent5">
                        <a:lumMod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3</a:t>
                </a:r>
                <a:r>
                  <a:rPr lang="en-GB" sz="1800" dirty="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for PWM output</a:t>
                </a:r>
              </a:p>
              <a:p>
                <a:pPr lvl="1"/>
                <a:endParaRPr lang="en-GB" sz="1800" dirty="0" smtClean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lvl="1"/>
                <a:r>
                  <a:rPr lang="en-GB" sz="1800" dirty="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And </a:t>
                </a:r>
                <a:r>
                  <a:rPr lang="en-GB" sz="1800" b="1" dirty="0" smtClean="0">
                    <a:solidFill>
                      <a:schemeClr val="accent5">
                        <a:lumMod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PORT7</a:t>
                </a:r>
                <a:r>
                  <a:rPr lang="en-GB" sz="1800" dirty="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pin </a:t>
                </a:r>
                <a:r>
                  <a:rPr lang="en-GB" sz="1800" b="1" dirty="0" smtClean="0">
                    <a:solidFill>
                      <a:schemeClr val="accent5">
                        <a:lumMod val="75000"/>
                      </a:schemeClr>
                    </a:solidFill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5</a:t>
                </a:r>
                <a:r>
                  <a:rPr lang="en-GB" sz="1800" dirty="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 for motor direction</a:t>
                </a:r>
                <a:endParaRPr lang="en-GB" sz="1200" b="1" dirty="0" smtClean="0">
                  <a:solidFill>
                    <a:schemeClr val="accent5">
                      <a:lumMod val="75000"/>
                    </a:schemeClr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lvl="1"/>
                <a:endParaRPr lang="en-GB" sz="1800" dirty="0" smtClean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lvl="1"/>
                <a:r>
                  <a:rPr lang="en-GB" sz="1800" dirty="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Because the PWM register is 16-bits wide, it can hold values up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dirty="0" smtClean="0">
                            <a:latin typeface="Cambria Math" panose="02040503050406030204" pitchFamily="18" charset="0"/>
                            <a:ea typeface="Yu Gothic UI" panose="020B0500000000000000" pitchFamily="34" charset="-128"/>
                          </a:rPr>
                        </m:ctrlPr>
                      </m:sSupPr>
                      <m:e>
                        <m:r>
                          <a:rPr lang="en-GB" sz="1800" b="0" i="1" dirty="0" smtClean="0">
                            <a:latin typeface="Cambria Math" panose="02040503050406030204" pitchFamily="18" charset="0"/>
                            <a:ea typeface="Yu Gothic UI" panose="020B0500000000000000" pitchFamily="34" charset="-128"/>
                          </a:rPr>
                          <m:t>2</m:t>
                        </m:r>
                      </m:e>
                      <m:sup>
                        <m:r>
                          <a:rPr lang="en-GB" sz="1800" i="1" dirty="0">
                            <a:latin typeface="Cambria Math" panose="02040503050406030204" pitchFamily="18" charset="0"/>
                            <a:ea typeface="Yu Gothic UI" panose="020B0500000000000000" pitchFamily="34" charset="-128"/>
                          </a:rPr>
                          <m:t>16</m:t>
                        </m:r>
                      </m:sup>
                    </m:sSup>
                    <m:r>
                      <a:rPr lang="en-GB" sz="1800" i="1" dirty="0">
                        <a:latin typeface="Cambria Math" panose="02040503050406030204" pitchFamily="18" charset="0"/>
                        <a:ea typeface="Yu Gothic UI" panose="020B0500000000000000" pitchFamily="34" charset="-128"/>
                      </a:rPr>
                      <m:t>−1=6553</m:t>
                    </m:r>
                  </m:oMath>
                </a14:m>
                <a:r>
                  <a:rPr lang="en-GB" sz="1800" dirty="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5</a:t>
                </a:r>
              </a:p>
              <a:p>
                <a:pPr lvl="1"/>
                <a:endParaRPr lang="en-GB" sz="1800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  <a:p>
                <a:pPr lvl="1"/>
                <a:r>
                  <a:rPr lang="en-GB" sz="1800" dirty="0" smtClean="0">
                    <a:latin typeface="Yu Gothic UI" panose="020B0500000000000000" pitchFamily="34" charset="-128"/>
                    <a:ea typeface="Yu Gothic UI" panose="020B0500000000000000" pitchFamily="34" charset="-128"/>
                  </a:rPr>
                  <a:t>The maximum output RPM of the motor is unknown since the hardware is still unavailable </a:t>
                </a:r>
                <a:endParaRPr lang="en-GB" sz="1800" dirty="0">
                  <a:latin typeface="Yu Gothic UI" panose="020B0500000000000000" pitchFamily="34" charset="-128"/>
                  <a:ea typeface="Yu Gothic UI" panose="020B0500000000000000" pitchFamily="34" charset="-128"/>
                </a:endParaRPr>
              </a:p>
            </p:txBody>
          </p:sp>
        </mc:Choice>
        <mc:Fallback>
          <p:sp>
            <p:nvSpPr>
              <p:cNvPr id="9" name="Marcador de Posição de Conteúdo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31794" cy="4351338"/>
              </a:xfrm>
              <a:blipFill>
                <a:blip r:embed="rId2"/>
                <a:stretch>
                  <a:fillRect l="-625" t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407" y="1371600"/>
            <a:ext cx="4457066" cy="483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5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>
          <a:xfrm>
            <a:off x="838200" y="1825625"/>
            <a:ext cx="683179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Regarding the servo driver…</a:t>
            </a:r>
          </a:p>
          <a:p>
            <a:pPr lvl="1"/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Similarly, the servo uses the </a:t>
            </a:r>
            <a:r>
              <a:rPr lang="en-GB" sz="18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PORT7</a:t>
            </a:r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pin </a:t>
            </a:r>
            <a:r>
              <a:rPr lang="en-GB" sz="18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</a:t>
            </a:r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for output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5055" y="2662517"/>
            <a:ext cx="5821889" cy="32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80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6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>
          <a:xfrm>
            <a:off x="838200" y="1825625"/>
            <a:ext cx="6060485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Regarding the graphical application on Windows…</a:t>
            </a:r>
          </a:p>
          <a:p>
            <a:pPr lvl="1"/>
            <a:r>
              <a:rPr lang="en-GB" sz="1800" b="1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The reason:</a:t>
            </a:r>
          </a:p>
          <a:p>
            <a:pPr lvl="2">
              <a:lnSpc>
                <a:spcPct val="100000"/>
              </a:lnSpc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We need to debug the software effectively, including the sensors’ values</a:t>
            </a:r>
          </a:p>
          <a:p>
            <a:pPr lvl="2"/>
            <a:endParaRPr lang="en-GB" sz="1600" dirty="0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2">
              <a:lnSpc>
                <a:spcPct val="100000"/>
              </a:lnSpc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These samples would be plotted across time in this graphical application</a:t>
            </a:r>
            <a:endParaRPr lang="en-GB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2"/>
            <a:endParaRPr lang="en-GB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2">
              <a:lnSpc>
                <a:spcPct val="100000"/>
              </a:lnSpc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In addition, value tweaking is a desired feature that could help us develop the project at a much faster rate by finding and optimizing any hidden parameter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75" y="2333625"/>
            <a:ext cx="511492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6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7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85" y="1526646"/>
            <a:ext cx="5804033" cy="429773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382" y="1545071"/>
            <a:ext cx="5945076" cy="435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10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8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Marcador de Posição de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9" y="1598828"/>
            <a:ext cx="6103297" cy="436039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297" y="1598828"/>
            <a:ext cx="5988424" cy="43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3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9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>
          <a:xfrm>
            <a:off x="838200" y="1825625"/>
            <a:ext cx="9130553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Regarding wireless communication manager…</a:t>
            </a:r>
          </a:p>
          <a:p>
            <a:pPr lvl="1"/>
            <a:r>
              <a:rPr lang="en-GB" sz="1800" b="1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Why do we need a communication manager:</a:t>
            </a:r>
          </a:p>
          <a:p>
            <a:pPr lvl="2">
              <a:lnSpc>
                <a:spcPct val="100000"/>
              </a:lnSpc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It is known that all I/O is now being routed through the Bluetooth module</a:t>
            </a:r>
            <a:endParaRPr lang="en-GB" sz="1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endParaRPr lang="en-GB" sz="2000" dirty="0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2">
              <a:lnSpc>
                <a:spcPct val="100000"/>
              </a:lnSpc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And due to the fact that we are transferring complex data (multiple sensors, debug messages, commands, etc.), we needed to develop a simple communication protocol to abstract UART a bit further </a:t>
            </a:r>
            <a:endParaRPr lang="en-GB" sz="14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GB" dirty="0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6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</TotalTime>
  <Words>521</Words>
  <Application>Microsoft Office PowerPoint</Application>
  <PresentationFormat>Ecrã Panorâmico</PresentationFormat>
  <Paragraphs>88</Paragraphs>
  <Slides>12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23" baseType="lpstr">
      <vt:lpstr>Yu Gothic UI</vt:lpstr>
      <vt:lpstr>Khmer UI</vt:lpstr>
      <vt:lpstr>Yu Gothic Light</vt:lpstr>
      <vt:lpstr>Cambria Math</vt:lpstr>
      <vt:lpstr>Arial</vt:lpstr>
      <vt:lpstr>Helvetica</vt:lpstr>
      <vt:lpstr>Browallia New</vt:lpstr>
      <vt:lpstr>Calibri Light</vt:lpstr>
      <vt:lpstr>Wingdings</vt:lpstr>
      <vt:lpstr>Calibri</vt:lpstr>
      <vt:lpstr>Tema do Office</vt:lpstr>
      <vt:lpstr>Renesas MCU Car Rally 2018 </vt:lpstr>
      <vt:lpstr>Week 6 – 25 October 2017</vt:lpstr>
      <vt:lpstr>This week’s developments</vt:lpstr>
      <vt:lpstr>This week’s developments - detailed</vt:lpstr>
      <vt:lpstr>This week’s developments - detailed</vt:lpstr>
      <vt:lpstr>This week’s developments - detailed</vt:lpstr>
      <vt:lpstr>This week’s developments - detailed</vt:lpstr>
      <vt:lpstr>This week’s developments - detailed</vt:lpstr>
      <vt:lpstr>This week’s developments - detailed</vt:lpstr>
      <vt:lpstr>This week’s developments - detailed</vt:lpstr>
      <vt:lpstr>Next week…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Santos</dc:creator>
  <cp:lastModifiedBy>Miguel Santos</cp:lastModifiedBy>
  <cp:revision>109</cp:revision>
  <dcterms:created xsi:type="dcterms:W3CDTF">2017-10-03T23:56:34Z</dcterms:created>
  <dcterms:modified xsi:type="dcterms:W3CDTF">2017-10-25T04:09:31Z</dcterms:modified>
</cp:coreProperties>
</file>